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?><Relationships xmlns="http://schemas.openxmlformats.org/package/2006/relationships"><Relationship Id="rId2" Type="http://schemas.openxmlformats.org/package/2006/relationships/metadata/thumbnail" Target="docProps/thumbnail.jpeg" /><Relationship Id="rId3" Type="http://schemas.openxmlformats.org/package/2006/relationships/metadata/core-properties" Target="docProps/core.xml" /><Relationship Id="rId4" Type="http://schemas.openxmlformats.org/officeDocument/2006/relationships/extended-properties" Target="docProps/app.xml" /><Relationship Id="rId5" Type="http://schemas.openxmlformats.org/officeDocument/2006/relationships/custom-properties" Target="docProps/custom.xml" /><Relationship Id="rId1" Type="http://schemas.openxmlformats.org/officeDocument/2006/relationships/officeDocument" Target="ppt/presentation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2"/>
  </p:sldMasterIdLst>
  <p:notesMasterIdLst>
    <p:notesMasterId r:id="rId3"/>
  </p:notesMasterIdLst>
  <p:sldIdLst>
    <p:sldId id="261" r:id="rId4"/>
    <p:sldId id="262" r:id="rId5"/>
  </p:sldIdLst>
  <p:sldSz cx="7200900" cy="10693400"/>
  <p:notesSz cx="6735763" cy="9866313"/>
  <p:defaultTextStyle>
    <a:defPPr>
      <a:defRPr lang="ja-JP"/>
    </a:defPPr>
    <a:lvl1pPr marL="0" algn="l" defTabSz="101160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05802" algn="l" defTabSz="101160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11603" algn="l" defTabSz="101160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17404" algn="l" defTabSz="101160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23205" algn="l" defTabSz="101160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529007" algn="l" defTabSz="101160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034809" algn="l" defTabSz="101160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540610" algn="l" defTabSz="101160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046411" algn="l" defTabSz="101160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FF2F7"/>
    <a:srgbClr val="E9EDF4"/>
    <a:srgbClr val="FDD7D8"/>
    <a:srgbClr val="FDCFD0"/>
    <a:srgbClr val="FEE2E3"/>
    <a:srgbClr val="F7F9FB"/>
    <a:srgbClr val="EEF1F6"/>
    <a:srgbClr val="FCBAB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195"/>
    <p:restoredTop sz="94660"/>
  </p:normalViewPr>
  <p:slideViewPr>
    <p:cSldViewPr>
      <p:cViewPr>
        <p:scale>
          <a:sx n="60" d="100"/>
          <a:sy n="60" d="100"/>
        </p:scale>
        <p:origin x="-2040" y="-72"/>
      </p:cViewPr>
      <p:guideLst>
        <p:guide orient="horz" pos="3369"/>
        <p:guide pos="22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?><Relationships xmlns="http://schemas.openxmlformats.org/package/2006/relationships"><Relationship Id="rId1" Type="http://schemas.openxmlformats.org/officeDocument/2006/relationships/theme" Target="theme/theme1.xml" /><Relationship Id="rId2" Type="http://schemas.openxmlformats.org/officeDocument/2006/relationships/slideMaster" Target="slideMasters/slideMaster1.xml" /><Relationship Id="rId3" Type="http://schemas.openxmlformats.org/officeDocument/2006/relationships/notesMaster" Target="notesMasters/notesMaster1.xml" /><Relationship Id="rId4" Type="http://schemas.openxmlformats.org/officeDocument/2006/relationships/slide" Target="slides/slide1.xml" /><Relationship Id="rId5" Type="http://schemas.openxmlformats.org/officeDocument/2006/relationships/slide" Target="slides/slide2.xml" /><Relationship Id="rId6" Type="http://schemas.openxmlformats.org/officeDocument/2006/relationships/presProps" Target="presProps.xml" /><Relationship Id="rId7" Type="http://schemas.openxmlformats.org/officeDocument/2006/relationships/viewProps" Target="viewProps.xml" /><Relationship Id="rId8" Type="http://schemas.openxmlformats.org/officeDocument/2006/relationships/tableStyles" Target="tableStyles.xml" /></Relationships>
</file>

<file path=ppt/notesMasters/_rels/notesMaster1.xml.rels><?xml version="1.0" encoding="UTF-8"?><Relationships xmlns="http://schemas.openxmlformats.org/package/2006/relationships"><Relationship Id="rId1" Type="http://schemas.openxmlformats.org/officeDocument/2006/relationships/theme" Target="../theme/theme2.xml" 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0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1101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3D6CEEA-7671-4178-BF02-69B5432FA507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102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122488" y="739775"/>
            <a:ext cx="2490787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1103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0" y="4686300"/>
            <a:ext cx="5389563" cy="44402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104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013"/>
            <a:ext cx="2919413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1105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3F4CA13-C866-4FDE-85A4-D96C95250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50328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1603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1pPr>
    <a:lvl2pPr marL="505802" algn="l" defTabSz="1011603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2pPr>
    <a:lvl3pPr marL="1011603" algn="l" defTabSz="1011603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3pPr>
    <a:lvl4pPr marL="1517404" algn="l" defTabSz="1011603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4pPr>
    <a:lvl5pPr marL="2023205" algn="l" defTabSz="1011603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5pPr>
    <a:lvl6pPr marL="2529007" algn="l" defTabSz="1011603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6pPr>
    <a:lvl7pPr marL="3034809" algn="l" defTabSz="1011603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7pPr>
    <a:lvl8pPr marL="3540610" algn="l" defTabSz="1011603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8pPr>
    <a:lvl9pPr marL="4046411" algn="l" defTabSz="1011603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1" name="タイトル 1"/>
          <p:cNvSpPr>
            <a:spLocks noGrp="1"/>
          </p:cNvSpPr>
          <p:nvPr>
            <p:ph type="ctrTitle"/>
          </p:nvPr>
        </p:nvSpPr>
        <p:spPr>
          <a:xfrm>
            <a:off x="540071" y="3321888"/>
            <a:ext cx="6120764" cy="229215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32" name="サブタイトル 2"/>
          <p:cNvSpPr>
            <a:spLocks noGrp="1"/>
          </p:cNvSpPr>
          <p:nvPr>
            <p:ph type="subTitle" idx="1"/>
          </p:nvPr>
        </p:nvSpPr>
        <p:spPr>
          <a:xfrm>
            <a:off x="1080135" y="6059594"/>
            <a:ext cx="5040630" cy="273275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058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116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174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232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290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0348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5406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0464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1033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34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35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54509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8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89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90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91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92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66001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4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220655" y="428238"/>
            <a:ext cx="1620203" cy="912404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95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60048" y="428238"/>
            <a:ext cx="4740594" cy="912404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96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97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98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18629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7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38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39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40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41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53789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3" name="タイトル 1"/>
          <p:cNvSpPr>
            <a:spLocks noGrp="1"/>
          </p:cNvSpPr>
          <p:nvPr>
            <p:ph type="title"/>
          </p:nvPr>
        </p:nvSpPr>
        <p:spPr>
          <a:xfrm>
            <a:off x="568825" y="6871500"/>
            <a:ext cx="6120764" cy="2123828"/>
          </a:xfrm>
        </p:spPr>
        <p:txBody>
          <a:bodyPr anchor="t"/>
          <a:lstStyle>
            <a:lvl1pPr algn="l">
              <a:defRPr sz="4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44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68825" y="4532325"/>
            <a:ext cx="6120764" cy="2339179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05802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11603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3pPr>
            <a:lvl4pPr marL="1517404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4pPr>
            <a:lvl5pPr marL="2023205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5pPr>
            <a:lvl6pPr marL="2529007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6pPr>
            <a:lvl7pPr marL="3034809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7pPr>
            <a:lvl8pPr marL="354061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8pPr>
            <a:lvl9pPr marL="404641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4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4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4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88788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50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60050" y="2495134"/>
            <a:ext cx="3180399" cy="7057149"/>
          </a:xfrm>
        </p:spPr>
        <p:txBody>
          <a:bodyPr/>
          <a:lstStyle>
            <a:lvl1pPr>
              <a:defRPr sz="3100"/>
            </a:lvl1pPr>
            <a:lvl2pPr>
              <a:defRPr sz="26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51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660461" y="2495134"/>
            <a:ext cx="3180399" cy="7057149"/>
          </a:xfrm>
        </p:spPr>
        <p:txBody>
          <a:bodyPr/>
          <a:lstStyle>
            <a:lvl1pPr>
              <a:defRPr sz="3100"/>
            </a:lvl1pPr>
            <a:lvl2pPr>
              <a:defRPr sz="26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52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53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54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49099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6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57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60048" y="2393641"/>
            <a:ext cx="3181648" cy="997554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505802" indent="0">
              <a:buNone/>
              <a:defRPr sz="2300" b="1"/>
            </a:lvl2pPr>
            <a:lvl3pPr marL="1011603" indent="0">
              <a:buNone/>
              <a:defRPr sz="2100" b="1"/>
            </a:lvl3pPr>
            <a:lvl4pPr marL="1517404" indent="0">
              <a:buNone/>
              <a:defRPr sz="1700" b="1"/>
            </a:lvl4pPr>
            <a:lvl5pPr marL="2023205" indent="0">
              <a:buNone/>
              <a:defRPr sz="1700" b="1"/>
            </a:lvl5pPr>
            <a:lvl6pPr marL="2529007" indent="0">
              <a:buNone/>
              <a:defRPr sz="1700" b="1"/>
            </a:lvl6pPr>
            <a:lvl7pPr marL="3034809" indent="0">
              <a:buNone/>
              <a:defRPr sz="1700" b="1"/>
            </a:lvl7pPr>
            <a:lvl8pPr marL="3540610" indent="0">
              <a:buNone/>
              <a:defRPr sz="1700" b="1"/>
            </a:lvl8pPr>
            <a:lvl9pPr marL="4046411" indent="0">
              <a:buNone/>
              <a:defRPr sz="17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58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60048" y="3391194"/>
            <a:ext cx="3181648" cy="6161082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21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59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657961" y="2393641"/>
            <a:ext cx="3182898" cy="997554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505802" indent="0">
              <a:buNone/>
              <a:defRPr sz="2300" b="1"/>
            </a:lvl2pPr>
            <a:lvl3pPr marL="1011603" indent="0">
              <a:buNone/>
              <a:defRPr sz="2100" b="1"/>
            </a:lvl3pPr>
            <a:lvl4pPr marL="1517404" indent="0">
              <a:buNone/>
              <a:defRPr sz="1700" b="1"/>
            </a:lvl4pPr>
            <a:lvl5pPr marL="2023205" indent="0">
              <a:buNone/>
              <a:defRPr sz="1700" b="1"/>
            </a:lvl5pPr>
            <a:lvl6pPr marL="2529007" indent="0">
              <a:buNone/>
              <a:defRPr sz="1700" b="1"/>
            </a:lvl6pPr>
            <a:lvl7pPr marL="3034809" indent="0">
              <a:buNone/>
              <a:defRPr sz="1700" b="1"/>
            </a:lvl7pPr>
            <a:lvl8pPr marL="3540610" indent="0">
              <a:buNone/>
              <a:defRPr sz="1700" b="1"/>
            </a:lvl8pPr>
            <a:lvl9pPr marL="4046411" indent="0">
              <a:buNone/>
              <a:defRPr sz="17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60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657961" y="3391194"/>
            <a:ext cx="3182898" cy="6161082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21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61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62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63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71677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5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66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67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68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6899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71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72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11054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4" name="タイトル 1"/>
          <p:cNvSpPr>
            <a:spLocks noGrp="1"/>
          </p:cNvSpPr>
          <p:nvPr>
            <p:ph type="title"/>
          </p:nvPr>
        </p:nvSpPr>
        <p:spPr>
          <a:xfrm>
            <a:off x="360048" y="425756"/>
            <a:ext cx="2369047" cy="1811938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75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815356" y="425762"/>
            <a:ext cx="4025504" cy="9126521"/>
          </a:xfrm>
        </p:spPr>
        <p:txBody>
          <a:bodyPr/>
          <a:lstStyle>
            <a:lvl1pPr>
              <a:defRPr sz="3600"/>
            </a:lvl1pPr>
            <a:lvl2pPr>
              <a:defRPr sz="3100"/>
            </a:lvl2pPr>
            <a:lvl3pPr>
              <a:defRPr sz="26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76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60048" y="2237697"/>
            <a:ext cx="2369047" cy="7314584"/>
          </a:xfrm>
        </p:spPr>
        <p:txBody>
          <a:bodyPr/>
          <a:lstStyle>
            <a:lvl1pPr marL="0" indent="0">
              <a:buNone/>
              <a:defRPr sz="1500"/>
            </a:lvl1pPr>
            <a:lvl2pPr marL="505802" indent="0">
              <a:buNone/>
              <a:defRPr sz="1300"/>
            </a:lvl2pPr>
            <a:lvl3pPr marL="1011603" indent="0">
              <a:buNone/>
              <a:defRPr sz="1000"/>
            </a:lvl3pPr>
            <a:lvl4pPr marL="1517404" indent="0">
              <a:buNone/>
              <a:defRPr sz="900"/>
            </a:lvl4pPr>
            <a:lvl5pPr marL="2023205" indent="0">
              <a:buNone/>
              <a:defRPr sz="900"/>
            </a:lvl5pPr>
            <a:lvl6pPr marL="2529007" indent="0">
              <a:buNone/>
              <a:defRPr sz="900"/>
            </a:lvl6pPr>
            <a:lvl7pPr marL="3034809" indent="0">
              <a:buNone/>
              <a:defRPr sz="900"/>
            </a:lvl7pPr>
            <a:lvl8pPr marL="3540610" indent="0">
              <a:buNone/>
              <a:defRPr sz="900"/>
            </a:lvl8pPr>
            <a:lvl9pPr marL="4046411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77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78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79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54522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1" name="タイトル 1"/>
          <p:cNvSpPr>
            <a:spLocks noGrp="1"/>
          </p:cNvSpPr>
          <p:nvPr>
            <p:ph type="title"/>
          </p:nvPr>
        </p:nvSpPr>
        <p:spPr>
          <a:xfrm>
            <a:off x="1411427" y="7485385"/>
            <a:ext cx="4320540" cy="883692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82" name="図プレースホルダー 2"/>
          <p:cNvSpPr>
            <a:spLocks noGrp="1"/>
          </p:cNvSpPr>
          <p:nvPr>
            <p:ph type="pic" idx="1"/>
          </p:nvPr>
        </p:nvSpPr>
        <p:spPr>
          <a:xfrm>
            <a:off x="1411427" y="955476"/>
            <a:ext cx="4320540" cy="6416040"/>
          </a:xfrm>
        </p:spPr>
        <p:txBody>
          <a:bodyPr/>
          <a:lstStyle>
            <a:lvl1pPr marL="0" indent="0">
              <a:buNone/>
              <a:defRPr sz="3600"/>
            </a:lvl1pPr>
            <a:lvl2pPr marL="505802" indent="0">
              <a:buNone/>
              <a:defRPr sz="3100"/>
            </a:lvl2pPr>
            <a:lvl3pPr marL="1011603" indent="0">
              <a:buNone/>
              <a:defRPr sz="2600"/>
            </a:lvl3pPr>
            <a:lvl4pPr marL="1517404" indent="0">
              <a:buNone/>
              <a:defRPr sz="2300"/>
            </a:lvl4pPr>
            <a:lvl5pPr marL="2023205" indent="0">
              <a:buNone/>
              <a:defRPr sz="2300"/>
            </a:lvl5pPr>
            <a:lvl6pPr marL="2529007" indent="0">
              <a:buNone/>
              <a:defRPr sz="2300"/>
            </a:lvl6pPr>
            <a:lvl7pPr marL="3034809" indent="0">
              <a:buNone/>
              <a:defRPr sz="2300"/>
            </a:lvl7pPr>
            <a:lvl8pPr marL="3540610" indent="0">
              <a:buNone/>
              <a:defRPr sz="2300"/>
            </a:lvl8pPr>
            <a:lvl9pPr marL="4046411" indent="0">
              <a:buNone/>
              <a:defRPr sz="2300"/>
            </a:lvl9pPr>
          </a:lstStyle>
          <a:p>
            <a:endParaRPr kumimoji="1" lang="ja-JP" altLang="en-US"/>
          </a:p>
        </p:txBody>
      </p:sp>
      <p:sp>
        <p:nvSpPr>
          <p:cNvPr id="1083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11427" y="8369075"/>
            <a:ext cx="4320540" cy="1254988"/>
          </a:xfrm>
        </p:spPr>
        <p:txBody>
          <a:bodyPr/>
          <a:lstStyle>
            <a:lvl1pPr marL="0" indent="0">
              <a:buNone/>
              <a:defRPr sz="1500"/>
            </a:lvl1pPr>
            <a:lvl2pPr marL="505802" indent="0">
              <a:buNone/>
              <a:defRPr sz="1300"/>
            </a:lvl2pPr>
            <a:lvl3pPr marL="1011603" indent="0">
              <a:buNone/>
              <a:defRPr sz="1000"/>
            </a:lvl3pPr>
            <a:lvl4pPr marL="1517404" indent="0">
              <a:buNone/>
              <a:defRPr sz="900"/>
            </a:lvl4pPr>
            <a:lvl5pPr marL="2023205" indent="0">
              <a:buNone/>
              <a:defRPr sz="900"/>
            </a:lvl5pPr>
            <a:lvl6pPr marL="2529007" indent="0">
              <a:buNone/>
              <a:defRPr sz="900"/>
            </a:lvl6pPr>
            <a:lvl7pPr marL="3034809" indent="0">
              <a:buNone/>
              <a:defRPr sz="900"/>
            </a:lvl7pPr>
            <a:lvl8pPr marL="3540610" indent="0">
              <a:buNone/>
              <a:defRPr sz="900"/>
            </a:lvl8pPr>
            <a:lvl9pPr marL="4046411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84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85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86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31876194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60048" y="428235"/>
            <a:ext cx="6480810" cy="1782233"/>
          </a:xfrm>
          <a:prstGeom prst="rect">
            <a:avLst/>
          </a:prstGeom>
        </p:spPr>
        <p:txBody>
          <a:bodyPr vert="horz" lIns="101161" tIns="50580" rIns="101161" bIns="5058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26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60048" y="2495134"/>
            <a:ext cx="6480810" cy="7057149"/>
          </a:xfrm>
          <a:prstGeom prst="rect">
            <a:avLst/>
          </a:prstGeom>
        </p:spPr>
        <p:txBody>
          <a:bodyPr vert="horz" lIns="101161" tIns="50580" rIns="101161" bIns="5058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27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60049" y="9911203"/>
            <a:ext cx="1680210" cy="569324"/>
          </a:xfrm>
          <a:prstGeom prst="rect">
            <a:avLst/>
          </a:prstGeom>
        </p:spPr>
        <p:txBody>
          <a:bodyPr vert="horz" lIns="101161" tIns="50580" rIns="101161" bIns="50580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FA92D8-2752-4959-A752-DCB1C2BA45C1}" type="datetimeFigureOut">
              <a:rPr kumimoji="1" lang="ja-JP" altLang="en-US" smtClean="0"/>
              <a:t>2015/1/15</a:t>
            </a:fld>
            <a:endParaRPr kumimoji="1" lang="ja-JP" altLang="en-US"/>
          </a:p>
        </p:txBody>
      </p:sp>
      <p:sp>
        <p:nvSpPr>
          <p:cNvPr id="1028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460309" y="9911203"/>
            <a:ext cx="2280285" cy="569324"/>
          </a:xfrm>
          <a:prstGeom prst="rect">
            <a:avLst/>
          </a:prstGeom>
        </p:spPr>
        <p:txBody>
          <a:bodyPr vert="horz" lIns="101161" tIns="50580" rIns="101161" bIns="50580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1029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160649" y="9911203"/>
            <a:ext cx="1680210" cy="569324"/>
          </a:xfrm>
          <a:prstGeom prst="rect">
            <a:avLst/>
          </a:prstGeom>
        </p:spPr>
        <p:txBody>
          <a:bodyPr vert="horz" lIns="101161" tIns="50580" rIns="101161" bIns="50580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065D5A-FA87-44F5-A64E-B559719ADF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51006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11603" rtl="0" eaLnBrk="1" latinLnBrk="0" hangingPunct="1">
        <a:spcBef>
          <a:spcPct val="0"/>
        </a:spcBef>
        <a:buNone/>
        <a:defRPr kumimoji="1" sz="47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79351" indent="-379351" algn="l" defTabSz="1011603" rtl="0" eaLnBrk="1" latinLnBrk="0" hangingPunct="1">
        <a:spcBef>
          <a:spcPct val="20000"/>
        </a:spcBef>
        <a:buFont typeface="Arial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21928" indent="-316126" algn="l" defTabSz="1011603" rtl="0" eaLnBrk="1" latinLnBrk="0" hangingPunct="1">
        <a:spcBef>
          <a:spcPct val="20000"/>
        </a:spcBef>
        <a:buFont typeface="Arial" pitchFamily="34" charset="0"/>
        <a:buChar char="–"/>
        <a:defRPr kumimoji="1" sz="3100" kern="1200">
          <a:solidFill>
            <a:schemeClr val="tx1"/>
          </a:solidFill>
          <a:latin typeface="+mn-lt"/>
          <a:ea typeface="+mn-ea"/>
          <a:cs typeface="+mn-cs"/>
        </a:defRPr>
      </a:lvl2pPr>
      <a:lvl3pPr marL="1264504" indent="-252901" algn="l" defTabSz="1011603" rtl="0" eaLnBrk="1" latinLnBrk="0" hangingPunct="1">
        <a:spcBef>
          <a:spcPct val="20000"/>
        </a:spcBef>
        <a:buFont typeface="Arial" pitchFamily="34" charset="0"/>
        <a:buChar char="•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770305" indent="-252901" algn="l" defTabSz="1011603" rtl="0" eaLnBrk="1" latinLnBrk="0" hangingPunct="1">
        <a:spcBef>
          <a:spcPct val="20000"/>
        </a:spcBef>
        <a:buFont typeface="Arial" pitchFamily="34" charset="0"/>
        <a:buChar char="–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276106" indent="-252901" algn="l" defTabSz="1011603" rtl="0" eaLnBrk="1" latinLnBrk="0" hangingPunct="1">
        <a:spcBef>
          <a:spcPct val="20000"/>
        </a:spcBef>
        <a:buFont typeface="Arial" pitchFamily="34" charset="0"/>
        <a:buChar char="»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781908" indent="-252901" algn="l" defTabSz="1011603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287709" indent="-252901" algn="l" defTabSz="1011603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793510" indent="-252901" algn="l" defTabSz="1011603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299311" indent="-252901" algn="l" defTabSz="1011603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1160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05802" algn="l" defTabSz="101160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11603" algn="l" defTabSz="101160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17404" algn="l" defTabSz="101160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23205" algn="l" defTabSz="101160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529007" algn="l" defTabSz="101160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034809" algn="l" defTabSz="101160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540610" algn="l" defTabSz="101160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046411" algn="l" defTabSz="101160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09" name="表 3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145487"/>
              </p:ext>
            </p:extLst>
          </p:nvPr>
        </p:nvGraphicFramePr>
        <p:xfrm>
          <a:off x="72266" y="2898428"/>
          <a:ext cx="1872000" cy="17224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5200"/>
                <a:gridCol w="1576800"/>
              </a:tblGrid>
              <a:tr h="288000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相談</a:t>
                      </a:r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方法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8689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訪問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689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来所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689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電話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689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集団活動の中での相談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689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10" name="表 3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6123180"/>
              </p:ext>
            </p:extLst>
          </p:nvPr>
        </p:nvGraphicFramePr>
        <p:xfrm>
          <a:off x="72058" y="4715233"/>
          <a:ext cx="1872208" cy="2431667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5200"/>
                <a:gridCol w="1577008"/>
              </a:tblGrid>
              <a:tr h="306131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相談</a:t>
                      </a:r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場所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D7D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03648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自宅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03648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避難所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03648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仮設住宅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03648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民間賃貸借上住宅</a:t>
                      </a:r>
                      <a:endParaRPr lang="zh-TW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03648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復興住宅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03648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相談拠点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03648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11" name="表 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43440825"/>
              </p:ext>
            </p:extLst>
          </p:nvPr>
        </p:nvGraphicFramePr>
        <p:xfrm>
          <a:off x="72266" y="7218908"/>
          <a:ext cx="1872000" cy="201622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4931"/>
                <a:gridCol w="1577069"/>
              </a:tblGrid>
              <a:tr h="298823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他</a:t>
                      </a:r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機関・チーム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同席 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410881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同席あり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en-US" altLang="ja-JP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同席なし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2663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被災地の県・市町村担当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2663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保健師チーム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2663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精神科以外の医療チーム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2663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12" name="表 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3122739"/>
              </p:ext>
            </p:extLst>
          </p:nvPr>
        </p:nvGraphicFramePr>
        <p:xfrm>
          <a:off x="2016274" y="2898425"/>
          <a:ext cx="2157428" cy="3258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5200"/>
                <a:gridCol w="1862228"/>
              </a:tblGrid>
              <a:tr h="288000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被災状況（複数選択可）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家族の死亡・行方不明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親族・知人等の死亡・行方不明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自身の負傷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家族の負傷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親族・知人の負傷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家屋の倒壊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自宅からの強制的退去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家屋以外の財産等の喪失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仕事の喪失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en-US" altLang="ja-JP" sz="1000" u="none" strike="noStrike" dirty="0" smtClean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不明</a:t>
                      </a:r>
                      <a:endParaRPr lang="en-US" altLang="ja-JP" sz="1000" u="none" strike="noStrike" dirty="0" smtClean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13" name="表 3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4532216"/>
              </p:ext>
            </p:extLst>
          </p:nvPr>
        </p:nvGraphicFramePr>
        <p:xfrm>
          <a:off x="2016274" y="7402662"/>
          <a:ext cx="2160000" cy="3258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4191"/>
                <a:gridCol w="1865809"/>
              </a:tblGrid>
              <a:tr h="288000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3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相談</a:t>
                      </a:r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背景（複数選択可）</a:t>
                      </a:r>
                      <a:endParaRPr lang="en-US" altLang="ja-JP" sz="1100" u="none" strike="noStrike" dirty="0" smtClean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近親者喪失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居住環境の変化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経済生活再建問題</a:t>
                      </a:r>
                      <a:endParaRPr lang="zh-TW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失業・就労問題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人間関係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家族・家庭問題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教育・育児・転校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放射能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健康上の問題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不明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14" name="表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2402974"/>
              </p:ext>
            </p:extLst>
          </p:nvPr>
        </p:nvGraphicFramePr>
        <p:xfrm>
          <a:off x="4248522" y="2898431"/>
          <a:ext cx="2880000" cy="2298932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7901"/>
                <a:gridCol w="2582099"/>
              </a:tblGrid>
              <a:tr h="288000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3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相談</a:t>
                      </a:r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契機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0" marR="0" marT="0" marB="0" anchor="ctr"/>
                </a:tc>
              </a:tr>
              <a:tr h="28727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本人からの相談・依頼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727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家族・親族からの依頼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727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近隣・職場からの依頼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727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健康調査・全戸訪問等に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よるピックアップ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727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他の保健医療関係者から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の紹介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727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行政機関からの依頼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727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15" name="表 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9902739"/>
              </p:ext>
            </p:extLst>
          </p:nvPr>
        </p:nvGraphicFramePr>
        <p:xfrm>
          <a:off x="2016274" y="6198273"/>
          <a:ext cx="2160240" cy="115733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160240"/>
              </a:tblGrid>
              <a:tr h="288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生活環境（自由記述）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</a:tr>
              <a:tr h="869336">
                <a:tc>
                  <a:txBody>
                    <a:bodyPr/>
                    <a:lstStyle/>
                    <a:p>
                      <a:pPr algn="l" fontAlgn="ctr"/>
                      <a:endParaRPr lang="en-US" altLang="ja-JP" sz="13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l" fontAlgn="ctr"/>
                      <a:endParaRPr lang="en-US" altLang="ja-JP" sz="13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l" fontAlgn="ctr"/>
                      <a:endParaRPr lang="ja-JP" altLang="en-US" sz="1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1116" name="表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26041770"/>
              </p:ext>
            </p:extLst>
          </p:nvPr>
        </p:nvGraphicFramePr>
        <p:xfrm>
          <a:off x="4248522" y="8539619"/>
          <a:ext cx="2880320" cy="211926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5200"/>
                <a:gridCol w="1076359"/>
                <a:gridCol w="359100"/>
                <a:gridCol w="1149661"/>
              </a:tblGrid>
              <a:tr h="288000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処方されている内容</a:t>
                      </a:r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（複数選択可）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60072"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処方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あり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en-US" altLang="ja-JP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処方なし　　</a:t>
                      </a:r>
                      <a:r>
                        <a:rPr lang="en-US" altLang="ja-JP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不明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909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抗精神病薬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気分安定薬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909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抗うつ薬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抗認知症薬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0758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抗不安薬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身体治療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薬</a:t>
                      </a:r>
                      <a:endParaRPr lang="en-US" altLang="ja-JP" sz="1000" u="none" strike="noStrike" dirty="0" smtClean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（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感冒・血圧等）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909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睡眠薬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909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抗てんかん薬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17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36410731"/>
              </p:ext>
            </p:extLst>
          </p:nvPr>
        </p:nvGraphicFramePr>
        <p:xfrm>
          <a:off x="72007" y="9333018"/>
          <a:ext cx="1872259" cy="132381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5200"/>
                <a:gridCol w="648072"/>
                <a:gridCol w="288032"/>
                <a:gridCol w="640955"/>
              </a:tblGrid>
              <a:tr h="323156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相談者</a:t>
                      </a:r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と本人との関係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6387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本人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支援者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183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家族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183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友人・知人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18" name="表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8175169"/>
              </p:ext>
            </p:extLst>
          </p:nvPr>
        </p:nvGraphicFramePr>
        <p:xfrm>
          <a:off x="4248522" y="5274692"/>
          <a:ext cx="2880320" cy="3175552"/>
        </p:xfrm>
        <a:graphic>
          <a:graphicData uri="http://schemas.openxmlformats.org/drawingml/2006/table">
            <a:tbl>
              <a:tblPr/>
              <a:tblGrid>
                <a:gridCol w="900000"/>
                <a:gridCol w="295200"/>
                <a:gridCol w="472621"/>
                <a:gridCol w="216000"/>
                <a:gridCol w="450302"/>
                <a:gridCol w="216024"/>
                <a:gridCol w="330173"/>
              </a:tblGrid>
              <a:tr h="432048"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これまでに診断されている、</a:t>
                      </a:r>
                    </a:p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または これまでに発症が疑われる主病名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0000"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病名あり　</a:t>
                      </a:r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病名なし　　</a:t>
                      </a:r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不明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3208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ICD‐10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コード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50405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病名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31200"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発症時期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marL="0" marR="0" indent="0" algn="l" defTabSz="1011603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災害発生前より存在</a:t>
                      </a:r>
                      <a:b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</a:b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（診断歴あり）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952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marL="0" marR="0" indent="0" algn="l" defTabSz="1011603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災害発生後に発症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952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不明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6288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現在の</a:t>
                      </a:r>
                      <a:b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</a:b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治療状況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継続中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中断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不明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6288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終了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未治療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119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3630187"/>
              </p:ext>
            </p:extLst>
          </p:nvPr>
        </p:nvGraphicFramePr>
        <p:xfrm>
          <a:off x="72058" y="0"/>
          <a:ext cx="7056783" cy="284204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648072"/>
                <a:gridCol w="1656184"/>
                <a:gridCol w="144016"/>
                <a:gridCol w="792088"/>
                <a:gridCol w="1152128"/>
                <a:gridCol w="216024"/>
                <a:gridCol w="792088"/>
                <a:gridCol w="655357"/>
                <a:gridCol w="458978"/>
                <a:gridCol w="541848"/>
              </a:tblGrid>
              <a:tr h="75953">
                <a:tc rowSpan="2"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      </a:t>
                      </a:r>
                      <a:r>
                        <a:rPr lang="ja-JP" altLang="en-US" sz="2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個 </a:t>
                      </a:r>
                      <a:r>
                        <a:rPr lang="ja-JP" altLang="en-US" sz="2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票 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algn="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共通様式２</a:t>
                      </a:r>
                      <a:endParaRPr lang="zh-TW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63985">
                <a:tc gridSpan="5" vMerge="1">
                  <a:txBody>
                    <a:bodyPr/>
                    <a:lstStyle/>
                    <a:p>
                      <a:pPr algn="l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相談日時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：</a:t>
                      </a:r>
                      <a:r>
                        <a:rPr lang="zh-TW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　　　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 </a:t>
                      </a:r>
                      <a:r>
                        <a:rPr lang="zh-TW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年</a:t>
                      </a:r>
                      <a:r>
                        <a:rPr lang="zh-TW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　　月　　　日</a:t>
                      </a:r>
                      <a:br>
                        <a:rPr lang="zh-TW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</a:br>
                      <a:r>
                        <a:rPr lang="zh-TW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　　　　　　　</a:t>
                      </a:r>
                      <a:r>
                        <a:rPr lang="zh-TW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 </a:t>
                      </a:r>
                      <a:r>
                        <a:rPr lang="zh-TW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</a:t>
                      </a:r>
                      <a:r>
                        <a:rPr lang="en-US" altLang="zh-TW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</a:t>
                      </a:r>
                      <a:r>
                        <a:rPr lang="zh-TW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　　  時  　　分）</a:t>
                      </a:r>
                      <a:endParaRPr lang="zh-TW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zh-TW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5953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相談</a:t>
                      </a:r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経過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新規　　</a:t>
                      </a:r>
                      <a:r>
                        <a:rPr lang="en-US" altLang="zh-TW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/</a:t>
                      </a:r>
                      <a:r>
                        <a:rPr lang="zh-TW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　継続      </a:t>
                      </a:r>
                      <a:endParaRPr lang="zh-TW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        </a:t>
                      </a:r>
                      <a:r>
                        <a:rPr lang="en-US" altLang="ja-JP" sz="9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※</a:t>
                      </a:r>
                      <a:r>
                        <a:rPr lang="ja-JP" altLang="en-US" sz="9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過去に相談歴のある者は</a:t>
                      </a:r>
                      <a:br>
                        <a:rPr lang="ja-JP" altLang="en-US" sz="9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</a:br>
                      <a:r>
                        <a:rPr lang="ja-JP" altLang="en-US" sz="9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          </a:t>
                      </a:r>
                      <a:r>
                        <a:rPr lang="ja-JP" altLang="en-US" sz="9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同一</a:t>
                      </a:r>
                      <a:r>
                        <a:rPr lang="ja-JP" altLang="en-US" sz="9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の</a:t>
                      </a:r>
                      <a:r>
                        <a:rPr lang="en-US" altLang="ja-JP" sz="9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ID</a:t>
                      </a:r>
                      <a:r>
                        <a:rPr lang="ja-JP" altLang="en-US" sz="9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を使用すること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チーム名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：</a:t>
                      </a:r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431794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ID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D7D8"/>
                    </a:solidFill>
                  </a:tcPr>
                </a:tc>
                <a:tc rowSpan="2" gridSpan="4">
                  <a:txBody>
                    <a:bodyPr/>
                    <a:lstStyle/>
                    <a:p>
                      <a:pPr algn="l" fontAlgn="b"/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/>
                      </a:r>
                      <a:b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</a:br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/>
                      </a:r>
                      <a:b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</a:br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lang="en-US" altLang="ja-JP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※</a:t>
                      </a:r>
                      <a:r>
                        <a:rPr lang="ja-JP" altLang="en-US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生年月日を把握している場合：</a:t>
                      </a:r>
                      <a:r>
                        <a:rPr lang="en-US" altLang="ja-JP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ID</a:t>
                      </a:r>
                      <a:r>
                        <a:rPr lang="ja-JP" altLang="en-US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＝相談日＋生年月日</a:t>
                      </a:r>
                      <a:br>
                        <a:rPr lang="ja-JP" altLang="en-US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</a:br>
                      <a:r>
                        <a:rPr lang="ja-JP" altLang="en-US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   生年月日を把握していない場合：</a:t>
                      </a:r>
                      <a:r>
                        <a:rPr lang="en-US" altLang="ja-JP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ID</a:t>
                      </a:r>
                      <a:r>
                        <a:rPr lang="ja-JP" altLang="en-US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＝相談日</a:t>
                      </a:r>
                      <a:r>
                        <a:rPr lang="en-US" altLang="ja-JP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+</a:t>
                      </a:r>
                      <a:r>
                        <a:rPr lang="ja-JP" altLang="en-US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相談時刻</a:t>
                      </a:r>
                      <a:r>
                        <a:rPr lang="en-US" altLang="ja-JP" sz="8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+9999</a:t>
                      </a:r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zh-TW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相談対応者</a:t>
                      </a:r>
                      <a:r>
                        <a:rPr lang="zh-TW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：</a:t>
                      </a:r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16717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411515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氏名：　　    　     　　                        　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/>
                </a:tc>
                <a:tc gridSpan="2">
                  <a:txBody>
                    <a:bodyPr/>
                    <a:lstStyle/>
                    <a:p>
                      <a:r>
                        <a:rPr kumimoji="1" lang="ja-JP" altLang="en-US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（　　　　歳）</a:t>
                      </a:r>
                      <a:endParaRPr kumimoji="1" lang="en-US" altLang="ja-JP" sz="10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DD7D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en-US" altLang="ja-JP" sz="10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CBAB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男 ・ 女 ・ 不明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D7D8"/>
                    </a:solidFill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生年月日：　　          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年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　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　　　日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472935"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baseline="0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居住</a:t>
                      </a:r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区：</a:t>
                      </a:r>
                      <a:b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</a:br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（避難前の住所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）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電話番号：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425879"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主訴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：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5849" marR="5849" marT="5849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0385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21" name="表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8863700"/>
              </p:ext>
            </p:extLst>
          </p:nvPr>
        </p:nvGraphicFramePr>
        <p:xfrm>
          <a:off x="5688450" y="8515052"/>
          <a:ext cx="1439937" cy="213839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439937"/>
              </a:tblGrid>
              <a:tr h="32921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特記事項（対応等）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</a:tr>
              <a:tr h="1809180">
                <a:tc>
                  <a:txBody>
                    <a:bodyPr/>
                    <a:lstStyle/>
                    <a:p>
                      <a:pPr algn="l" fontAlgn="ctr"/>
                      <a:endParaRPr lang="en-US" altLang="ja-JP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1122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11344425"/>
              </p:ext>
            </p:extLst>
          </p:nvPr>
        </p:nvGraphicFramePr>
        <p:xfrm>
          <a:off x="72058" y="70796"/>
          <a:ext cx="7056784" cy="563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785798"/>
                <a:gridCol w="1054197"/>
                <a:gridCol w="1054198"/>
                <a:gridCol w="1054197"/>
                <a:gridCol w="1054197"/>
                <a:gridCol w="1054197"/>
              </a:tblGrid>
              <a:tr h="324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3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D7D8"/>
                    </a:solidFill>
                  </a:tcPr>
                </a:tc>
                <a:tc gridSpan="5">
                  <a:txBody>
                    <a:bodyPr/>
                    <a:lstStyle/>
                    <a:p>
                      <a:pPr marL="0" marR="0" lvl="0" indent="0" algn="ctr" defTabSz="1011603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症状あり　　　　</a:t>
                      </a: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　　　症状なし　　　　　</a:t>
                      </a: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　　　不明</a:t>
                      </a:r>
                      <a:endParaRPr kumimoji="1" lang="en-US" altLang="ja-JP" sz="10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8800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大項目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※</a:t>
                      </a: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縦</a:t>
                      </a:r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列に</a:t>
                      </a:r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チェック</a:t>
                      </a:r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(1</a:t>
                      </a: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)</a:t>
                      </a: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のみ記入すること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D7D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身体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睡眠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の問題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不安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気分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・情動に関する症状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解離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・転換症状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強迫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症状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幻覚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・妄想症状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行動上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の問題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てんかん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・けいれん発作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飲酒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の問題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意識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障害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小児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に特有の症状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06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その他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の症状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8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小項目</a:t>
                      </a:r>
                      <a:endParaRPr lang="en-US" altLang="ja-JP" sz="1000" u="none" strike="noStrike" dirty="0" smtClean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endParaRPr lang="en-US" altLang="ja-JP" sz="13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endParaRPr lang="ja-JP" altLang="en-US" sz="1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endParaRPr lang="ja-JP" altLang="en-US" sz="1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endParaRPr lang="ja-JP" altLang="en-US" sz="1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endParaRPr lang="ja-JP" altLang="en-US" sz="1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7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※</a:t>
                      </a:r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チェックした大項目の</a:t>
                      </a:r>
                      <a:endParaRPr lang="en-US" altLang="ja-JP" sz="9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具体的な症状を記載すること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123" name="表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6116731"/>
              </p:ext>
            </p:extLst>
          </p:nvPr>
        </p:nvGraphicFramePr>
        <p:xfrm>
          <a:off x="72058" y="5778748"/>
          <a:ext cx="7056784" cy="3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016224"/>
                <a:gridCol w="5040560"/>
              </a:tblGrid>
              <a:tr h="324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3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本日</a:t>
                      </a:r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の精神科医師による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診察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診察あり</a:t>
                      </a:r>
                      <a:r>
                        <a:rPr lang="zh-TW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（診察医師名：　　　　　　　　　　　　　　）</a:t>
                      </a:r>
                      <a:r>
                        <a:rPr lang="zh-TW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en-US" altLang="zh-TW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zh-TW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診察なし</a:t>
                      </a:r>
                      <a:r>
                        <a:rPr lang="zh-TW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zh-TW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1124" name="表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2468711"/>
              </p:ext>
            </p:extLst>
          </p:nvPr>
        </p:nvGraphicFramePr>
        <p:xfrm>
          <a:off x="72058" y="6181822"/>
          <a:ext cx="7056784" cy="2262350"/>
        </p:xfrm>
        <a:graphic>
          <a:graphicData uri="http://schemas.openxmlformats.org/drawingml/2006/table">
            <a:tbl>
              <a:tblPr/>
              <a:tblGrid>
                <a:gridCol w="1008000"/>
                <a:gridCol w="295200"/>
                <a:gridCol w="2736000"/>
                <a:gridCol w="295200"/>
                <a:gridCol w="2722384"/>
              </a:tblGrid>
              <a:tr h="324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診断病名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病名あり      　  </a:t>
                      </a:r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 　　　 病名なし　 　　 　</a:t>
                      </a:r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    　 　不明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41510"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主病名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副病名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6477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主病名</a:t>
                      </a:r>
                      <a:endParaRPr lang="en-US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ctr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ICD-10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コード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576064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病名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52000"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発症時期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1011603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災害発生前より存在（診断歴あり）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1011603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災害発生前より存在（診断歴あり）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52000"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1011603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災害発生後に発症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1011603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災害発生後に発症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52000"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不明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不明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125" name="表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0888305"/>
              </p:ext>
            </p:extLst>
          </p:nvPr>
        </p:nvGraphicFramePr>
        <p:xfrm>
          <a:off x="72000" y="8515052"/>
          <a:ext cx="5472375" cy="213713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79283"/>
                <a:gridCol w="1007646"/>
                <a:gridCol w="462309"/>
                <a:gridCol w="1047386"/>
                <a:gridCol w="2575765"/>
              </a:tblGrid>
              <a:tr h="288000"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1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処方内容</a:t>
                      </a:r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（複数選択可）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2F7"/>
                    </a:solidFill>
                  </a:tcPr>
                </a:tc>
              </a:tr>
              <a:tr h="377942"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処方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あり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en-US" altLang="ja-JP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処方なし　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6"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薬剤名、用法、用量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909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抗精神病薬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気分安定薬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</a:tr>
              <a:tr h="2909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抗うつ薬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抗認知症薬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</a:tr>
              <a:tr h="30758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抗不安薬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身体治療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薬</a:t>
                      </a:r>
                      <a:endParaRPr lang="en-US" altLang="ja-JP" sz="1000" u="none" strike="noStrike" dirty="0" smtClean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（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感冒・血圧等）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</a:tr>
              <a:tr h="2909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睡眠薬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</a:tr>
              <a:tr h="2909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□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抗てんかん薬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7210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/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/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  <a:objectDefaults/>
  <a:extraClrSchemeLst/>
</a:theme>
</file>

<file path=docProps/app.xml><?xml version="1.0" encoding="utf-8"?>
<Properties xmlns:vt="http://schemas.openxmlformats.org/officeDocument/2006/docPropsVTypes" xmlns="http://schemas.openxmlformats.org/officeDocument/2006/extended-properties">
  <TotalTime>1774</TotalTime>
  <Words>625</Words>
  <Application>JUST Focus</Application>
  <Paragraphs>305</Paragraph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Company>Toshiba</Company>
  <LinksUpToDate>false</LinksUpToDate>
  <SharedDoc>false</SharedDoc>
  <HyperlinksChanged>false</HyperlinksChanged>
  <AppVersion>4.1.2</AppVersion>
  <PresentationFormat>ユーザー設定</PresentationFormat>
  <Slides>2</Slides>
  <Notes>0</Notes>
  <HiddenSlides>0</HiddenSlides>
  <MMClips>0</MMClips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dc:title>PowerPoint プレゼンテーション</dc:title>
  <dc:creator>seijin</dc:creator>
  <cp:lastModifiedBy>483021</cp:lastModifiedBy>
  <cp:lastPrinted>2013-12-25T06:50:40Z</cp:lastPrinted>
  <dcterms:created xsi:type="dcterms:W3CDTF">2013-06-10T05:16:58Z</dcterms:created>
  <dcterms:modified xsi:type="dcterms:W3CDTF">2020-04-07T08:23:03Z</dcterms:modified>
  <cp:revision>124</cp:revision>
</cp:coreProperties>
</file>

<file path=docProps/custom.xml><?xml version="1.0" encoding="utf-8"?>
<Properties xmlns:vt="http://schemas.openxmlformats.org/officeDocument/2006/docPropsVTypes" xmlns="http://schemas.openxmlformats.org/officeDocument/2006/custom-properties"/>
</file>

<file path=docProps/thumbnail.jpeg>
</file>