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"/>
  </p:notesMasterIdLst>
  <p:sldIdLst>
    <p:sldId id="261" r:id="rId4"/>
    <p:sldId id="262" r:id="rId5"/>
  </p:sldIdLst>
  <p:sldSz cx="7200900" cy="10693400"/>
  <p:notesSz cx="6735763" cy="9866313"/>
  <p:defaultTextStyle>
    <a:defPPr>
      <a:defRPr lang="ja-JP"/>
    </a:defPPr>
    <a:lvl1pPr marL="0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05802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11603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17404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23205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529007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034809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540610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046411" algn="l" defTabSz="101160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2F7"/>
    <a:srgbClr val="E9EDF4"/>
    <a:srgbClr val="FDD7D8"/>
    <a:srgbClr val="FDCFD0"/>
    <a:srgbClr val="FEE2E3"/>
    <a:srgbClr val="F7F9FB"/>
    <a:srgbClr val="EEF1F6"/>
    <a:srgbClr val="FCBA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5"/>
    <p:restoredTop sz="94660"/>
  </p:normalViewPr>
  <p:slideViewPr>
    <p:cSldViewPr>
      <p:cViewPr>
        <p:scale>
          <a:sx n="60" d="100"/>
          <a:sy n="60" d="100"/>
        </p:scale>
        <p:origin x="-2040" y="-72"/>
      </p:cViewPr>
      <p:guideLst>
        <p:guide orient="horz" pos="3369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ableStyles" Target="tableStyles.xml" /></Relationships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1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6CEEA-7671-4178-BF02-69B5432FA507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102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22488" y="739775"/>
            <a:ext cx="24907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03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04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5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4CA13-C866-4FDE-85A4-D96C95250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03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5802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1603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17404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23205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29007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34809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40610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46411" algn="l" defTabSz="1011603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540071" y="3321888"/>
            <a:ext cx="612076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2" name="サブタイトル 2"/>
          <p:cNvSpPr>
            <a:spLocks noGrp="1"/>
          </p:cNvSpPr>
          <p:nvPr>
            <p:ph type="subTitle" idx="1"/>
          </p:nvPr>
        </p:nvSpPr>
        <p:spPr>
          <a:xfrm>
            <a:off x="1080135" y="6059594"/>
            <a:ext cx="5040630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5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7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3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9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4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0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103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3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450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89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90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91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60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0655" y="428238"/>
            <a:ext cx="1620203" cy="91240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9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048" y="428238"/>
            <a:ext cx="4740594" cy="91240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9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9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86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3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4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37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タイトル 1"/>
          <p:cNvSpPr>
            <a:spLocks noGrp="1"/>
          </p:cNvSpPr>
          <p:nvPr>
            <p:ph type="title"/>
          </p:nvPr>
        </p:nvSpPr>
        <p:spPr>
          <a:xfrm>
            <a:off x="568825" y="6871500"/>
            <a:ext cx="6120764" cy="2123828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44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8825" y="4532325"/>
            <a:ext cx="6120764" cy="233917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0580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116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5174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232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90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348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406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4641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4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4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87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50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0050" y="2495134"/>
            <a:ext cx="3180399" cy="705714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1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60461" y="2495134"/>
            <a:ext cx="3180399" cy="705714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2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53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90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5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048" y="2393641"/>
            <a:ext cx="3181648" cy="99755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5802" indent="0">
              <a:buNone/>
              <a:defRPr sz="2300" b="1"/>
            </a:lvl2pPr>
            <a:lvl3pPr marL="1011603" indent="0">
              <a:buNone/>
              <a:defRPr sz="2100" b="1"/>
            </a:lvl3pPr>
            <a:lvl4pPr marL="1517404" indent="0">
              <a:buNone/>
              <a:defRPr sz="1700" b="1"/>
            </a:lvl4pPr>
            <a:lvl5pPr marL="2023205" indent="0">
              <a:buNone/>
              <a:defRPr sz="1700" b="1"/>
            </a:lvl5pPr>
            <a:lvl6pPr marL="2529007" indent="0">
              <a:buNone/>
              <a:defRPr sz="1700" b="1"/>
            </a:lvl6pPr>
            <a:lvl7pPr marL="3034809" indent="0">
              <a:buNone/>
              <a:defRPr sz="1700" b="1"/>
            </a:lvl7pPr>
            <a:lvl8pPr marL="3540610" indent="0">
              <a:buNone/>
              <a:defRPr sz="1700" b="1"/>
            </a:lvl8pPr>
            <a:lvl9pPr marL="4046411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58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0048" y="3391194"/>
            <a:ext cx="3181648" cy="6161082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9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657961" y="2393641"/>
            <a:ext cx="3182898" cy="99755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5802" indent="0">
              <a:buNone/>
              <a:defRPr sz="2300" b="1"/>
            </a:lvl2pPr>
            <a:lvl3pPr marL="1011603" indent="0">
              <a:buNone/>
              <a:defRPr sz="2100" b="1"/>
            </a:lvl3pPr>
            <a:lvl4pPr marL="1517404" indent="0">
              <a:buNone/>
              <a:defRPr sz="1700" b="1"/>
            </a:lvl4pPr>
            <a:lvl5pPr marL="2023205" indent="0">
              <a:buNone/>
              <a:defRPr sz="1700" b="1"/>
            </a:lvl5pPr>
            <a:lvl6pPr marL="2529007" indent="0">
              <a:buNone/>
              <a:defRPr sz="1700" b="1"/>
            </a:lvl6pPr>
            <a:lvl7pPr marL="3034809" indent="0">
              <a:buNone/>
              <a:defRPr sz="1700" b="1"/>
            </a:lvl7pPr>
            <a:lvl8pPr marL="3540610" indent="0">
              <a:buNone/>
              <a:defRPr sz="1700" b="1"/>
            </a:lvl8pPr>
            <a:lvl9pPr marL="4046411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60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657961" y="3391194"/>
            <a:ext cx="3182898" cy="6161082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61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62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16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66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67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89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71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10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タイトル 1"/>
          <p:cNvSpPr>
            <a:spLocks noGrp="1"/>
          </p:cNvSpPr>
          <p:nvPr>
            <p:ph type="title"/>
          </p:nvPr>
        </p:nvSpPr>
        <p:spPr>
          <a:xfrm>
            <a:off x="360048" y="425756"/>
            <a:ext cx="2369047" cy="181193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7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15356" y="425762"/>
            <a:ext cx="4025504" cy="9126521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76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0048" y="2237697"/>
            <a:ext cx="2369047" cy="7314584"/>
          </a:xfrm>
        </p:spPr>
        <p:txBody>
          <a:bodyPr/>
          <a:lstStyle>
            <a:lvl1pPr marL="0" indent="0">
              <a:buNone/>
              <a:defRPr sz="1500"/>
            </a:lvl1pPr>
            <a:lvl2pPr marL="505802" indent="0">
              <a:buNone/>
              <a:defRPr sz="1300"/>
            </a:lvl2pPr>
            <a:lvl3pPr marL="1011603" indent="0">
              <a:buNone/>
              <a:defRPr sz="1000"/>
            </a:lvl3pPr>
            <a:lvl4pPr marL="1517404" indent="0">
              <a:buNone/>
              <a:defRPr sz="900"/>
            </a:lvl4pPr>
            <a:lvl5pPr marL="2023205" indent="0">
              <a:buNone/>
              <a:defRPr sz="900"/>
            </a:lvl5pPr>
            <a:lvl6pPr marL="2529007" indent="0">
              <a:buNone/>
              <a:defRPr sz="900"/>
            </a:lvl6pPr>
            <a:lvl7pPr marL="3034809" indent="0">
              <a:buNone/>
              <a:defRPr sz="900"/>
            </a:lvl7pPr>
            <a:lvl8pPr marL="3540610" indent="0">
              <a:buNone/>
              <a:defRPr sz="900"/>
            </a:lvl8pPr>
            <a:lvl9pPr marL="4046411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77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78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45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>
          <a:xfrm>
            <a:off x="1411427" y="7485385"/>
            <a:ext cx="4320540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82" name="図プレースホルダー 2"/>
          <p:cNvSpPr>
            <a:spLocks noGrp="1"/>
          </p:cNvSpPr>
          <p:nvPr>
            <p:ph type="pic" idx="1"/>
          </p:nvPr>
        </p:nvSpPr>
        <p:spPr>
          <a:xfrm>
            <a:off x="1411427" y="955476"/>
            <a:ext cx="4320540" cy="6416040"/>
          </a:xfrm>
        </p:spPr>
        <p:txBody>
          <a:bodyPr/>
          <a:lstStyle>
            <a:lvl1pPr marL="0" indent="0">
              <a:buNone/>
              <a:defRPr sz="3600"/>
            </a:lvl1pPr>
            <a:lvl2pPr marL="505802" indent="0">
              <a:buNone/>
              <a:defRPr sz="3100"/>
            </a:lvl2pPr>
            <a:lvl3pPr marL="1011603" indent="0">
              <a:buNone/>
              <a:defRPr sz="2600"/>
            </a:lvl3pPr>
            <a:lvl4pPr marL="1517404" indent="0">
              <a:buNone/>
              <a:defRPr sz="2300"/>
            </a:lvl4pPr>
            <a:lvl5pPr marL="2023205" indent="0">
              <a:buNone/>
              <a:defRPr sz="2300"/>
            </a:lvl5pPr>
            <a:lvl6pPr marL="2529007" indent="0">
              <a:buNone/>
              <a:defRPr sz="2300"/>
            </a:lvl6pPr>
            <a:lvl7pPr marL="3034809" indent="0">
              <a:buNone/>
              <a:defRPr sz="2300"/>
            </a:lvl7pPr>
            <a:lvl8pPr marL="3540610" indent="0">
              <a:buNone/>
              <a:defRPr sz="2300"/>
            </a:lvl8pPr>
            <a:lvl9pPr marL="4046411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1083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11427" y="8369075"/>
            <a:ext cx="4320540" cy="1254988"/>
          </a:xfrm>
        </p:spPr>
        <p:txBody>
          <a:bodyPr/>
          <a:lstStyle>
            <a:lvl1pPr marL="0" indent="0">
              <a:buNone/>
              <a:defRPr sz="1500"/>
            </a:lvl1pPr>
            <a:lvl2pPr marL="505802" indent="0">
              <a:buNone/>
              <a:defRPr sz="1300"/>
            </a:lvl2pPr>
            <a:lvl3pPr marL="1011603" indent="0">
              <a:buNone/>
              <a:defRPr sz="1000"/>
            </a:lvl3pPr>
            <a:lvl4pPr marL="1517404" indent="0">
              <a:buNone/>
              <a:defRPr sz="900"/>
            </a:lvl4pPr>
            <a:lvl5pPr marL="2023205" indent="0">
              <a:buNone/>
              <a:defRPr sz="900"/>
            </a:lvl5pPr>
            <a:lvl6pPr marL="2529007" indent="0">
              <a:buNone/>
              <a:defRPr sz="900"/>
            </a:lvl6pPr>
            <a:lvl7pPr marL="3034809" indent="0">
              <a:buNone/>
              <a:defRPr sz="900"/>
            </a:lvl7pPr>
            <a:lvl8pPr marL="3540610" indent="0">
              <a:buNone/>
              <a:defRPr sz="900"/>
            </a:lvl8pPr>
            <a:lvl9pPr marL="4046411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84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85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876194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60048" y="428235"/>
            <a:ext cx="6480810" cy="1782233"/>
          </a:xfrm>
          <a:prstGeom prst="rect">
            <a:avLst/>
          </a:prstGeom>
        </p:spPr>
        <p:txBody>
          <a:bodyPr vert="horz" lIns="101161" tIns="50580" rIns="101161" bIns="505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048" y="2495134"/>
            <a:ext cx="6480810" cy="7057149"/>
          </a:xfrm>
          <a:prstGeom prst="rect">
            <a:avLst/>
          </a:prstGeom>
        </p:spPr>
        <p:txBody>
          <a:bodyPr vert="horz" lIns="101161" tIns="50580" rIns="101161" bIns="505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27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60049" y="9911203"/>
            <a:ext cx="1680210" cy="569324"/>
          </a:xfrm>
          <a:prstGeom prst="rect">
            <a:avLst/>
          </a:prstGeom>
        </p:spPr>
        <p:txBody>
          <a:bodyPr vert="horz" lIns="101161" tIns="50580" rIns="101161" bIns="5058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A92D8-2752-4959-A752-DCB1C2BA45C1}" type="datetimeFigureOut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102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60309" y="9911203"/>
            <a:ext cx="2280285" cy="569324"/>
          </a:xfrm>
          <a:prstGeom prst="rect">
            <a:avLst/>
          </a:prstGeom>
        </p:spPr>
        <p:txBody>
          <a:bodyPr vert="horz" lIns="101161" tIns="50580" rIns="101161" bIns="5058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160649" y="9911203"/>
            <a:ext cx="1680210" cy="569324"/>
          </a:xfrm>
          <a:prstGeom prst="rect">
            <a:avLst/>
          </a:prstGeom>
        </p:spPr>
        <p:txBody>
          <a:bodyPr vert="horz" lIns="101161" tIns="50580" rIns="101161" bIns="5058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65D5A-FA87-44F5-A64E-B559719AD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10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1603" rtl="0" eaLnBrk="1" latinLnBrk="0" hangingPunct="1">
        <a:spcBef>
          <a:spcPct val="0"/>
        </a:spcBef>
        <a:buNone/>
        <a:defRPr kumimoji="1"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351" indent="-379351" algn="l" defTabSz="1011603" rtl="0" eaLnBrk="1" latinLnBrk="0" hangingPunct="1">
        <a:spcBef>
          <a:spcPct val="20000"/>
        </a:spcBef>
        <a:buFont typeface="Arial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1928" indent="-316126" algn="l" defTabSz="1011603" rtl="0" eaLnBrk="1" latinLnBrk="0" hangingPunct="1">
        <a:spcBef>
          <a:spcPct val="20000"/>
        </a:spcBef>
        <a:buFont typeface="Arial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4504" indent="-252901" algn="l" defTabSz="1011603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70305" indent="-252901" algn="l" defTabSz="1011603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76106" indent="-252901" algn="l" defTabSz="1011603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781908" indent="-252901" algn="l" defTabSz="1011603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287709" indent="-252901" algn="l" defTabSz="1011603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793510" indent="-252901" algn="l" defTabSz="1011603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299311" indent="-252901" algn="l" defTabSz="1011603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05802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11603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17404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23205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29007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34809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40610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46411" algn="l" defTabSz="101160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9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45487"/>
              </p:ext>
            </p:extLst>
          </p:nvPr>
        </p:nvGraphicFramePr>
        <p:xfrm>
          <a:off x="72266" y="2898428"/>
          <a:ext cx="1872000" cy="1722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00"/>
                <a:gridCol w="1576800"/>
              </a:tblGrid>
              <a:tr h="288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相談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方法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68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訪問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8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来所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8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電話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8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集団活動の中での相談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8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0" name="表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123180"/>
              </p:ext>
            </p:extLst>
          </p:nvPr>
        </p:nvGraphicFramePr>
        <p:xfrm>
          <a:off x="72058" y="4715233"/>
          <a:ext cx="1872208" cy="2431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00"/>
                <a:gridCol w="1577008"/>
              </a:tblGrid>
              <a:tr h="30613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相談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場所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7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36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自宅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6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避難所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6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仮設住宅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6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民間賃貸借上住宅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6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復興住宅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6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相談拠点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6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1" name="表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440825"/>
              </p:ext>
            </p:extLst>
          </p:nvPr>
        </p:nvGraphicFramePr>
        <p:xfrm>
          <a:off x="72266" y="7218908"/>
          <a:ext cx="1872000" cy="2016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931"/>
                <a:gridCol w="1577069"/>
              </a:tblGrid>
              <a:tr h="29882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他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機関・チーム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同席 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1088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同席あり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en-US" altLang="ja-JP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同席なし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663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被災地の県・市町村担当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663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保健師チーム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663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精神科以外の医療チーム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663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2" name="表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122739"/>
              </p:ext>
            </p:extLst>
          </p:nvPr>
        </p:nvGraphicFramePr>
        <p:xfrm>
          <a:off x="2016274" y="2898425"/>
          <a:ext cx="2157428" cy="32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00"/>
                <a:gridCol w="1862228"/>
              </a:tblGrid>
              <a:tr h="288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被災状況（複数選択可）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家族の死亡・行方不明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親族・知人等の死亡・行方不明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自身の負傷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家族の負傷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親族・知人の負傷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家屋の倒壊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自宅からの強制的退去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家屋以外の財産等の喪失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仕事の喪失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不明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3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532216"/>
              </p:ext>
            </p:extLst>
          </p:nvPr>
        </p:nvGraphicFramePr>
        <p:xfrm>
          <a:off x="2016274" y="7402662"/>
          <a:ext cx="2160000" cy="32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191"/>
                <a:gridCol w="1865809"/>
              </a:tblGrid>
              <a:tr h="288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3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相談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背景（複数選択可）</a:t>
                      </a:r>
                      <a:endParaRPr lang="en-US" altLang="ja-JP" sz="11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近親者喪失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居住環境の変化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経済生活再建問題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失業・就労問題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人間関係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家族・家庭問題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教育・育児・転校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放射能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健康上の問題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4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402974"/>
              </p:ext>
            </p:extLst>
          </p:nvPr>
        </p:nvGraphicFramePr>
        <p:xfrm>
          <a:off x="4248522" y="2898431"/>
          <a:ext cx="2880000" cy="22989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901"/>
                <a:gridCol w="2582099"/>
              </a:tblGrid>
              <a:tr h="288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3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相談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契機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2872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本人からの相談・依頼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2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家族・親族からの依頼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2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近隣・職場からの依頼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2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健康調査・全戸訪問等に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よるピックアップ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2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他の保健医療関係者から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の紹介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2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行政機関からの依頼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72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5" name="表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902739"/>
              </p:ext>
            </p:extLst>
          </p:nvPr>
        </p:nvGraphicFramePr>
        <p:xfrm>
          <a:off x="2016274" y="6198273"/>
          <a:ext cx="2160240" cy="11573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40"/>
              </a:tblGrid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生活環境（自由記述）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</a:tr>
              <a:tr h="869336">
                <a:tc>
                  <a:txBody>
                    <a:bodyPr/>
                    <a:lstStyle/>
                    <a:p>
                      <a:pPr algn="l" fontAlgn="ctr"/>
                      <a:endParaRPr lang="en-US" altLang="ja-JP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 fontAlgn="ctr"/>
                      <a:endParaRPr lang="en-US" altLang="ja-JP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 fontAlgn="ctr"/>
                      <a:endParaRPr lang="ja-JP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16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041770"/>
              </p:ext>
            </p:extLst>
          </p:nvPr>
        </p:nvGraphicFramePr>
        <p:xfrm>
          <a:off x="4248522" y="8539619"/>
          <a:ext cx="2880320" cy="21192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00"/>
                <a:gridCol w="1076359"/>
                <a:gridCol w="359100"/>
                <a:gridCol w="1149661"/>
              </a:tblGrid>
              <a:tr h="28800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処方されている内容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（複数選択可）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007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処方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あり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en-US" altLang="ja-JP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処方なし　　</a:t>
                      </a:r>
                      <a:r>
                        <a:rPr lang="en-US" altLang="ja-JP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抗精神病薬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気分安定薬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抗うつ薬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抗認知症薬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758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抗不安薬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身体治療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薬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感冒・血圧等）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睡眠薬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抗てんかん薬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7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10731"/>
              </p:ext>
            </p:extLst>
          </p:nvPr>
        </p:nvGraphicFramePr>
        <p:xfrm>
          <a:off x="72007" y="9333018"/>
          <a:ext cx="1872259" cy="13238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00"/>
                <a:gridCol w="648072"/>
                <a:gridCol w="288032"/>
                <a:gridCol w="640955"/>
              </a:tblGrid>
              <a:tr h="323156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相談者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と本人との関係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38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本人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支援者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3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家族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3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友人・知人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8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175169"/>
              </p:ext>
            </p:extLst>
          </p:nvPr>
        </p:nvGraphicFramePr>
        <p:xfrm>
          <a:off x="4248522" y="5274692"/>
          <a:ext cx="2880320" cy="3175552"/>
        </p:xfrm>
        <a:graphic>
          <a:graphicData uri="http://schemas.openxmlformats.org/drawingml/2006/table">
            <a:tbl>
              <a:tblPr/>
              <a:tblGrid>
                <a:gridCol w="900000"/>
                <a:gridCol w="295200"/>
                <a:gridCol w="472621"/>
                <a:gridCol w="216000"/>
                <a:gridCol w="450302"/>
                <a:gridCol w="216024"/>
                <a:gridCol w="330173"/>
              </a:tblGrid>
              <a:tr h="432048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これまでに診断されている、</a:t>
                      </a:r>
                    </a:p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または これまでに発症が疑われる主病名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0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病名あり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病名なし　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不明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ICD‐10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コード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病名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2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発症時期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10116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災害発生前より存在</a:t>
                      </a:r>
                      <a:b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（診断歴あり）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10116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災害発生後に発症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不明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28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現在の</a:t>
                      </a:r>
                      <a:b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治療状況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継続中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中断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不明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28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終了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未治療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19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30187"/>
              </p:ext>
            </p:extLst>
          </p:nvPr>
        </p:nvGraphicFramePr>
        <p:xfrm>
          <a:off x="72058" y="0"/>
          <a:ext cx="7056783" cy="2842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072"/>
                <a:gridCol w="1656184"/>
                <a:gridCol w="144016"/>
                <a:gridCol w="792088"/>
                <a:gridCol w="1152128"/>
                <a:gridCol w="216024"/>
                <a:gridCol w="792088"/>
                <a:gridCol w="655357"/>
                <a:gridCol w="458978"/>
                <a:gridCol w="541848"/>
              </a:tblGrid>
              <a:tr h="75953"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   </a:t>
                      </a:r>
                      <a:r>
                        <a:rPr lang="ja-JP" altLang="en-US" sz="2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個 </a:t>
                      </a:r>
                      <a:r>
                        <a:rPr lang="ja-JP" altLang="en-US" sz="2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票 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共通様式２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3985">
                <a:tc gridSpan="5" vMerge="1"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相談日時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：</a:t>
                      </a:r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　　　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</a:t>
                      </a:r>
                      <a:r>
                        <a:rPr lang="zh-TW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年</a:t>
                      </a:r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　　月　　　日</a:t>
                      </a:r>
                      <a:b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</a:br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　　　　　　　</a:t>
                      </a:r>
                      <a:r>
                        <a:rPr lang="zh-TW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</a:t>
                      </a:r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r>
                        <a:rPr lang="en-US" altLang="zh-TW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　　  時  　　分）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5953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相談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経過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新規　　</a:t>
                      </a:r>
                      <a:r>
                        <a:rPr lang="en-US" altLang="zh-TW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</a:t>
                      </a:r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　継続      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     </a:t>
                      </a:r>
                      <a:r>
                        <a:rPr lang="en-US" altLang="ja-JP" sz="9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※</a:t>
                      </a:r>
                      <a:r>
                        <a:rPr lang="ja-JP" altLang="en-US" sz="9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過去に相談歴のある者は</a:t>
                      </a:r>
                      <a:br>
                        <a:rPr lang="ja-JP" altLang="en-US" sz="9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          </a:t>
                      </a:r>
                      <a:r>
                        <a:rPr lang="ja-JP" altLang="en-US" sz="9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同一</a:t>
                      </a:r>
                      <a:r>
                        <a:rPr lang="ja-JP" altLang="en-US" sz="9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の</a:t>
                      </a:r>
                      <a:r>
                        <a:rPr lang="en-US" altLang="ja-JP" sz="9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ID</a:t>
                      </a:r>
                      <a:r>
                        <a:rPr lang="ja-JP" altLang="en-US" sz="9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を使用すること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チーム名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：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317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7D8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l" fontAlgn="b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/>
                      </a:r>
                      <a:b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</a:b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/>
                      </a:r>
                      <a:b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</a:b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※</a:t>
                      </a:r>
                      <a:r>
                        <a:rPr lang="ja-JP" altLang="en-US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生年月日を把握している場合：</a:t>
                      </a:r>
                      <a:r>
                        <a:rPr lang="en-US" altLang="ja-JP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ID</a:t>
                      </a:r>
                      <a:r>
                        <a:rPr lang="ja-JP" altLang="en-US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＝相談日＋生年月日</a:t>
                      </a:r>
                      <a:br>
                        <a:rPr lang="ja-JP" altLang="en-US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</a:br>
                      <a:r>
                        <a:rPr lang="ja-JP" altLang="en-US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生年月日を把握していない場合：</a:t>
                      </a:r>
                      <a:r>
                        <a:rPr lang="en-US" altLang="ja-JP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ID</a:t>
                      </a:r>
                      <a:r>
                        <a:rPr lang="ja-JP" altLang="en-US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＝相談日</a:t>
                      </a:r>
                      <a:r>
                        <a:rPr lang="en-US" altLang="ja-JP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+</a:t>
                      </a:r>
                      <a:r>
                        <a:rPr lang="ja-JP" altLang="en-US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相談時刻</a:t>
                      </a:r>
                      <a:r>
                        <a:rPr lang="en-US" altLang="ja-JP" sz="8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+9999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相談対応者</a:t>
                      </a:r>
                      <a:r>
                        <a:rPr lang="zh-TW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：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167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b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151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氏名：　　    　     　　                        　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（　　　　歳）</a:t>
                      </a:r>
                      <a:endParaRPr kumimoji="1" lang="en-US" altLang="ja-JP" sz="1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D7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A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男 ・ 女 ・ 不明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7D8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生年月日：　　          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年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　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月　　　日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7293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baseline="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居住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区：</a:t>
                      </a:r>
                      <a:b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</a:b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（避難前の住所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電話番号：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25879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主訴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：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5849" marR="5849" marT="584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1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863700"/>
              </p:ext>
            </p:extLst>
          </p:nvPr>
        </p:nvGraphicFramePr>
        <p:xfrm>
          <a:off x="5688450" y="8515052"/>
          <a:ext cx="1439937" cy="2138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9937"/>
              </a:tblGrid>
              <a:tr h="3292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特記事項（対応等）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</a:tr>
              <a:tr h="1809180">
                <a:tc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22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344425"/>
              </p:ext>
            </p:extLst>
          </p:nvPr>
        </p:nvGraphicFramePr>
        <p:xfrm>
          <a:off x="72058" y="70796"/>
          <a:ext cx="7056784" cy="563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5798"/>
                <a:gridCol w="1054197"/>
                <a:gridCol w="1054198"/>
                <a:gridCol w="1054197"/>
                <a:gridCol w="1054197"/>
                <a:gridCol w="1054197"/>
              </a:tblGrid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3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7D8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10116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症状あり　　　　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　　　症状なし　　　　　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　　　不明</a:t>
                      </a:r>
                      <a:endParaRPr kumimoji="1" lang="en-US" altLang="ja-JP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8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大項目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※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縦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列に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チェック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(1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のみ記入すること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7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身体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睡眠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の問題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不安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気分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・情動に関する症状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解離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・転換症状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強迫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幻覚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・妄想症状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行動上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の問題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てんかん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・けいれん発作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飲酒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の問題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意識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障害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小児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に特有の症状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その他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の症状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小項目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US" altLang="ja-JP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チェックした大項目の</a:t>
                      </a: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具体的な症状を記載すること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23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116731"/>
              </p:ext>
            </p:extLst>
          </p:nvPr>
        </p:nvGraphicFramePr>
        <p:xfrm>
          <a:off x="72058" y="5778748"/>
          <a:ext cx="7056784" cy="3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/>
                <a:gridCol w="5040560"/>
              </a:tblGrid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3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本日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の精神科医師による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診察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診察あり</a:t>
                      </a:r>
                      <a:r>
                        <a:rPr lang="zh-TW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（診察医師名：　　　　　　　　　　　　　　）</a:t>
                      </a:r>
                      <a:r>
                        <a:rPr lang="zh-TW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en-US" altLang="zh-TW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zh-TW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診察なし</a:t>
                      </a:r>
                      <a:r>
                        <a:rPr lang="zh-TW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24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468711"/>
              </p:ext>
            </p:extLst>
          </p:nvPr>
        </p:nvGraphicFramePr>
        <p:xfrm>
          <a:off x="72058" y="6181822"/>
          <a:ext cx="7056784" cy="2262350"/>
        </p:xfrm>
        <a:graphic>
          <a:graphicData uri="http://schemas.openxmlformats.org/drawingml/2006/table">
            <a:tbl>
              <a:tblPr/>
              <a:tblGrid>
                <a:gridCol w="1008000"/>
                <a:gridCol w="295200"/>
                <a:gridCol w="2736000"/>
                <a:gridCol w="295200"/>
                <a:gridCol w="2722384"/>
              </a:tblGrid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診断病名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病名あり      　  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 　　　 病名なし　 　　 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    　 　不明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41510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主病名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副病名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47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主病名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ICD-10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コード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病名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発症時期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116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災害発生前より存在（診断歴あり）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0116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災害発生前より存在（診断歴あり）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116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災害発生後に発症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01160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災害発生後に発症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不明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25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888305"/>
              </p:ext>
            </p:extLst>
          </p:nvPr>
        </p:nvGraphicFramePr>
        <p:xfrm>
          <a:off x="72000" y="8515052"/>
          <a:ext cx="5472375" cy="21371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9283"/>
                <a:gridCol w="1007646"/>
                <a:gridCol w="462309"/>
                <a:gridCol w="1047386"/>
                <a:gridCol w="2575765"/>
              </a:tblGrid>
              <a:tr h="28800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1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処方内容</a:t>
                      </a:r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（複数選択可）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2F7"/>
                    </a:solidFill>
                  </a:tcPr>
                </a:tc>
              </a:tr>
              <a:tr h="37794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処方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あり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en-US" altLang="ja-JP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処方なし　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薬剤名、用法、用量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抗精神病薬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気分安定薬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抗うつ薬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抗認知症薬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758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抗不安薬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身体治療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薬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感冒・血圧等）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睡眠薬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909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□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抗てんかん薬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1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TotalTime>1774</TotalTime>
  <Words>625</Words>
  <Application>JUST Focus</Application>
  <Paragraphs>305</Paragraph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4.1.2</AppVersion>
  <PresentationFormat>ユーザー設定</PresentationFormat>
  <Slides>2</Slides>
  <Notes>0</Notes>
  <HiddenSlides>0</HiddenSlides>
  <MMClips>0</MMClip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プレゼンテーション</dc:title>
  <dc:creator>seijin</dc:creator>
  <cp:lastModifiedBy>483021</cp:lastModifiedBy>
  <cp:lastPrinted>2013-12-25T06:50:40Z</cp:lastPrinted>
  <dcterms:created xsi:type="dcterms:W3CDTF">2013-06-10T05:16:58Z</dcterms:created>
  <dcterms:modified xsi:type="dcterms:W3CDTF">2020-04-07T08:23:03Z</dcterms:modified>
  <cp:revision>124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